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61" r:id="rId2"/>
    <p:sldId id="274" r:id="rId3"/>
    <p:sldId id="269" r:id="rId4"/>
    <p:sldId id="263" r:id="rId5"/>
    <p:sldId id="270" r:id="rId6"/>
    <p:sldId id="276" r:id="rId7"/>
    <p:sldId id="264" r:id="rId8"/>
    <p:sldId id="277" r:id="rId9"/>
    <p:sldId id="268" r:id="rId10"/>
    <p:sldId id="278" r:id="rId11"/>
    <p:sldId id="279" r:id="rId12"/>
    <p:sldId id="289" r:id="rId13"/>
    <p:sldId id="291" r:id="rId14"/>
    <p:sldId id="283" r:id="rId15"/>
    <p:sldId id="288" r:id="rId16"/>
    <p:sldId id="286" r:id="rId17"/>
    <p:sldId id="262" r:id="rId18"/>
    <p:sldId id="292" r:id="rId19"/>
    <p:sldId id="284" r:id="rId20"/>
    <p:sldId id="285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98B61-EF2E-4B90-817D-EF35F6526647}" type="datetimeFigureOut">
              <a:rPr lang="es-PE" smtClean="0"/>
              <a:t>21/03/2016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4154D-041A-4090-8930-0044FE30CF3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5414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1A09905-E74C-4C26-9B98-879DDC8E492B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3E4B-9511-4747-B850-D03989350B4D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F511-F5A2-438E-9A02-3B14377FFF65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5FC8-470C-42A3-9557-AFD9DA1CA544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28A4-8E73-4354-87F4-BD59B74DE263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93BFE-CF78-4554-9036-0E8C26D4582D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EA4-2C9D-4C45-8323-D59F73DFD2AD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C00-72CC-459D-8E98-DE67E753AB22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0022E-EC95-47F6-AEE5-1EE1A637227A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543C8-686D-4903-B28D-C0B8C3D1FB89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708D-5E02-4946-A685-00C254D85A83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54B8020-DCB4-4636-B041-3FE165FDB2E1}" type="datetime1">
              <a:rPr lang="en-US" smtClean="0"/>
              <a:t>3/21/2016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s-PE" smtClean="0"/>
              <a:t>SIMPOSIO INTERNACIONAL "TRADUCCIÓN E INTERPRETACIÓN EN LAS LENGUAS ORIGINARIAS DEL PERÚ" . PROF. ROSA LUNA - UPC.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PE" sz="3200" b="1" dirty="0" smtClean="0">
                <a:solidFill>
                  <a:srgbClr val="FF0000"/>
                </a:solidFill>
              </a:rPr>
              <a:t>Instauración de BUENAS PRÁCTICAS DE LA TRADUCCIÓN EN LENGUAS INDÍGENAS Y ORIGINARIAS</a:t>
            </a:r>
            <a:endParaRPr lang="es-PE" sz="3200" b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645236" y="5286895"/>
            <a:ext cx="3165764" cy="1136282"/>
          </a:xfrm>
        </p:spPr>
        <p:txBody>
          <a:bodyPr>
            <a:normAutofit fontScale="92500" lnSpcReduction="10000"/>
          </a:bodyPr>
          <a:lstStyle/>
          <a:p>
            <a:endParaRPr lang="es-PE" dirty="0" smtClean="0"/>
          </a:p>
          <a:p>
            <a:pPr algn="ctr"/>
            <a:endParaRPr lang="es-PE" dirty="0" smtClean="0"/>
          </a:p>
          <a:p>
            <a:pPr algn="ctr"/>
            <a:r>
              <a:rPr lang="es-PE" dirty="0" smtClean="0">
                <a:solidFill>
                  <a:srgbClr val="FF0000"/>
                </a:solidFill>
              </a:rPr>
              <a:t>PROF. ROSA </a:t>
            </a:r>
            <a:r>
              <a:rPr lang="es-PE" dirty="0" smtClean="0">
                <a:solidFill>
                  <a:srgbClr val="FF0000"/>
                </a:solidFill>
              </a:rPr>
              <a:t>LUNA GARCÍA</a:t>
            </a:r>
          </a:p>
          <a:p>
            <a:pPr algn="ctr"/>
            <a:r>
              <a:rPr lang="es-PE" dirty="0" smtClean="0">
                <a:solidFill>
                  <a:srgbClr val="FF0000"/>
                </a:solidFill>
              </a:rPr>
              <a:t>UPC</a:t>
            </a:r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346662" y="6470704"/>
            <a:ext cx="9397729" cy="274320"/>
          </a:xfrm>
        </p:spPr>
        <p:txBody>
          <a:bodyPr/>
          <a:lstStyle/>
          <a:p>
            <a:pPr algn="ctr"/>
            <a:r>
              <a:rPr lang="es-PE" sz="1800" dirty="0" smtClean="0"/>
              <a:t>SIMPOSIO INTERNACIONAL "TRADUCCIÓN E INTERPRETACIÓN EN LAS LENGUAS ORIGINARIAS DEL PERÚ" 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025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</a:rPr>
              <a:t>Actitud de los hablantes</a:t>
            </a:r>
            <a:endParaRPr lang="es-PE" dirty="0">
              <a:solidFill>
                <a:srgbClr val="FF0000"/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1163782" y="6423177"/>
            <a:ext cx="9580609" cy="321847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7251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Actitud ling</a:t>
            </a:r>
            <a:r>
              <a:rPr lang="es-PE" dirty="0" smtClean="0"/>
              <a:t>üística y traductora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7329" y="1969477"/>
            <a:ext cx="9720073" cy="4023360"/>
          </a:xfrm>
        </p:spPr>
        <p:txBody>
          <a:bodyPr>
            <a:normAutofit fontScale="92500" lnSpcReduction="20000"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dirty="0" smtClean="0"/>
              <a:t> </a:t>
            </a:r>
            <a:r>
              <a:rPr lang="es-PE" sz="2600" dirty="0" smtClean="0"/>
              <a:t>Vencer los </a:t>
            </a:r>
            <a:r>
              <a:rPr lang="es-PE" sz="2600" dirty="0" smtClean="0">
                <a:solidFill>
                  <a:srgbClr val="FF0000"/>
                </a:solidFill>
              </a:rPr>
              <a:t>prejuicios </a:t>
            </a:r>
            <a:r>
              <a:rPr lang="es-PE" sz="2600" dirty="0" smtClean="0"/>
              <a:t>tejidos en torno a las prácticas de la traducción/interpretación dentro de las propias comunidades indígenas. 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6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2600" dirty="0" smtClean="0"/>
              <a:t>Diseñar </a:t>
            </a:r>
            <a:r>
              <a:rPr lang="es-PE" sz="2600" dirty="0" smtClean="0">
                <a:solidFill>
                  <a:srgbClr val="FF0000"/>
                </a:solidFill>
              </a:rPr>
              <a:t>campañas </a:t>
            </a:r>
            <a:r>
              <a:rPr lang="es-PE" sz="2600" dirty="0">
                <a:solidFill>
                  <a:srgbClr val="FF0000"/>
                </a:solidFill>
              </a:rPr>
              <a:t>de sensibil</a:t>
            </a:r>
            <a:r>
              <a:rPr lang="es-PE" sz="2600" dirty="0"/>
              <a:t>ización </a:t>
            </a:r>
            <a:r>
              <a:rPr lang="es-PE" sz="2600" dirty="0" smtClean="0"/>
              <a:t>orientadas a destacar la importancia </a:t>
            </a:r>
            <a:r>
              <a:rPr lang="es-PE" sz="2600" dirty="0"/>
              <a:t>de la traducción y terminología</a:t>
            </a:r>
            <a:r>
              <a:rPr lang="es-PE" sz="2600" dirty="0" smtClean="0"/>
              <a:t>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6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2600" dirty="0" smtClean="0"/>
              <a:t>Promover la </a:t>
            </a:r>
            <a:r>
              <a:rPr lang="es-PE" sz="2600" dirty="0" smtClean="0">
                <a:solidFill>
                  <a:srgbClr val="FF0000"/>
                </a:solidFill>
              </a:rPr>
              <a:t>difusión, lectura y uso de las traducciones </a:t>
            </a:r>
            <a:r>
              <a:rPr lang="es-PE" sz="2600" dirty="0" smtClean="0"/>
              <a:t>realizadas a lenguas indígenas. 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6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600" dirty="0" smtClean="0">
                <a:solidFill>
                  <a:srgbClr val="FF0000"/>
                </a:solidFill>
              </a:rPr>
              <a:t>Legitimar las traducciones </a:t>
            </a:r>
            <a:r>
              <a:rPr lang="es-PE" sz="2600" dirty="0" smtClean="0"/>
              <a:t>directas e inversas hechas por miembros de las comunidades indígenas. </a:t>
            </a:r>
          </a:p>
          <a:p>
            <a:endParaRPr lang="es-PE" dirty="0"/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130531" y="6309360"/>
            <a:ext cx="9613670" cy="435664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166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Actitud lingüística y traductora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 T/I como medio  para dar a conocer sus culturas y lenguas, así como arma de </a:t>
            </a:r>
            <a:r>
              <a:rPr lang="es-PE" sz="2400" dirty="0" smtClean="0">
                <a:solidFill>
                  <a:srgbClr val="FF0000"/>
                </a:solidFill>
              </a:rPr>
              <a:t>defensa idiomática</a:t>
            </a:r>
            <a:r>
              <a:rPr lang="es-PE" sz="2400" dirty="0" smtClean="0"/>
              <a:t>. </a:t>
            </a:r>
            <a:endParaRPr lang="es-PE" sz="2400" dirty="0"/>
          </a:p>
          <a:p>
            <a:pPr>
              <a:buFont typeface="Tw Cen MT" panose="020B0602020104020603" pitchFamily="34" charset="0"/>
              <a:buChar char="~"/>
            </a:pPr>
            <a:endParaRPr lang="es-PE" sz="24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 T/I permite </a:t>
            </a:r>
            <a:r>
              <a:rPr lang="es-PE" sz="2400" dirty="0" smtClean="0">
                <a:solidFill>
                  <a:srgbClr val="FF0000"/>
                </a:solidFill>
              </a:rPr>
              <a:t>elevar la </a:t>
            </a:r>
            <a:r>
              <a:rPr lang="es-PE" sz="2400" dirty="0">
                <a:solidFill>
                  <a:srgbClr val="FF0000"/>
                </a:solidFill>
              </a:rPr>
              <a:t>calidad de vida </a:t>
            </a:r>
            <a:r>
              <a:rPr lang="es-PE" sz="2400" dirty="0"/>
              <a:t>de las comunidades indígenas.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 T/I constituye un vehículo </a:t>
            </a:r>
            <a:r>
              <a:rPr lang="es-PE" sz="2400" dirty="0"/>
              <a:t>para </a:t>
            </a:r>
            <a:r>
              <a:rPr lang="es-PE" sz="2400" dirty="0">
                <a:solidFill>
                  <a:srgbClr val="FF0000"/>
                </a:solidFill>
              </a:rPr>
              <a:t>salvar la brecha de conocimiento, lingüístico y digital frente al </a:t>
            </a:r>
            <a:r>
              <a:rPr lang="es-PE" sz="2400" dirty="0" smtClean="0">
                <a:solidFill>
                  <a:srgbClr val="FF0000"/>
                </a:solidFill>
              </a:rPr>
              <a:t>español</a:t>
            </a:r>
            <a:r>
              <a:rPr lang="es-PE" sz="2400" dirty="0"/>
              <a:t> </a:t>
            </a:r>
            <a:r>
              <a:rPr lang="es-PE" sz="2400" dirty="0" smtClean="0"/>
              <a:t>y otras lenguas.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dirty="0" smtClean="0"/>
          </a:p>
          <a:p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321724" y="6172200"/>
            <a:ext cx="10573789" cy="27432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417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8988" y="121366"/>
            <a:ext cx="9720072" cy="1499616"/>
          </a:xfrm>
        </p:spPr>
        <p:txBody>
          <a:bodyPr>
            <a:normAutofit/>
          </a:bodyPr>
          <a:lstStyle/>
          <a:p>
            <a:r>
              <a:rPr lang="es-PE" dirty="0" smtClean="0"/>
              <a:t>Actitud lingüística y traductora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620982"/>
            <a:ext cx="9720073" cy="4779818"/>
          </a:xfrm>
        </p:spPr>
        <p:txBody>
          <a:bodyPr>
            <a:normAutofit lnSpcReduction="10000"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Erradicar la </a:t>
            </a:r>
            <a:r>
              <a:rPr lang="es-PE" sz="2400" dirty="0" smtClean="0">
                <a:solidFill>
                  <a:srgbClr val="FF0000"/>
                </a:solidFill>
              </a:rPr>
              <a:t>práctica de la traducción literal</a:t>
            </a:r>
            <a:r>
              <a:rPr lang="es-PE" sz="2400" dirty="0" smtClean="0"/>
              <a:t>.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Emplear el </a:t>
            </a:r>
            <a:r>
              <a:rPr lang="es-PE" sz="2400" dirty="0" smtClean="0">
                <a:solidFill>
                  <a:srgbClr val="FF0000"/>
                </a:solidFill>
              </a:rPr>
              <a:t>préstamo adaptado y no adaptado</a:t>
            </a:r>
            <a:r>
              <a:rPr lang="es-PE" sz="2400" dirty="0" smtClean="0"/>
              <a:t>, en una fase inicial,  para llenar vacíos referenciales.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Apostar por la reutilización de </a:t>
            </a:r>
            <a:r>
              <a:rPr lang="es-PE" sz="2400" dirty="0" smtClean="0">
                <a:solidFill>
                  <a:srgbClr val="FF0000"/>
                </a:solidFill>
              </a:rPr>
              <a:t>equivalentes bien acuñados</a:t>
            </a:r>
            <a:r>
              <a:rPr lang="es-PE" sz="2400" dirty="0" smtClean="0"/>
              <a:t>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Evitar la </a:t>
            </a:r>
            <a:r>
              <a:rPr lang="es-PE" sz="2400" dirty="0" smtClean="0">
                <a:solidFill>
                  <a:srgbClr val="FF0000"/>
                </a:solidFill>
              </a:rPr>
              <a:t>paráfrasis o traducción explicativa</a:t>
            </a:r>
            <a:r>
              <a:rPr lang="es-PE" sz="2400" dirty="0" smtClean="0"/>
              <a:t>. </a:t>
            </a:r>
          </a:p>
          <a:p>
            <a:pPr marL="0" indent="0">
              <a:buNone/>
            </a:pPr>
            <a:r>
              <a:rPr lang="es-PE" sz="2400" dirty="0" smtClean="0"/>
              <a:t> </a:t>
            </a:r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Crear palabras y términos </a:t>
            </a:r>
            <a:r>
              <a:rPr lang="es-PE" sz="2400" dirty="0" smtClean="0"/>
              <a:t>valiéndose de recursos de formación propios de sus lenguas. </a:t>
            </a:r>
          </a:p>
          <a:p>
            <a:endParaRPr lang="es-PE" dirty="0" smtClean="0"/>
          </a:p>
          <a:p>
            <a:endParaRPr lang="es-PE" dirty="0" smtClean="0"/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213658" y="6470704"/>
            <a:ext cx="9530733" cy="27432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PERÚ“.</a:t>
            </a:r>
          </a:p>
          <a:p>
            <a:pPr algn="ctr"/>
            <a:r>
              <a:rPr lang="es-PE" sz="1400" dirty="0" smtClean="0"/>
              <a:t>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023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83396" y="356616"/>
            <a:ext cx="9720072" cy="1499616"/>
          </a:xfrm>
        </p:spPr>
        <p:txBody>
          <a:bodyPr>
            <a:normAutofit/>
          </a:bodyPr>
          <a:lstStyle/>
          <a:p>
            <a:r>
              <a:rPr lang="es-PE" dirty="0" smtClean="0"/>
              <a:t>Actitud lingüística y traductora 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3396" y="1573823"/>
            <a:ext cx="10622450" cy="4677508"/>
          </a:xfrm>
        </p:spPr>
        <p:txBody>
          <a:bodyPr>
            <a:normAutofit fontScale="62500" lnSpcReduction="20000"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3800" dirty="0" smtClean="0"/>
              <a:t>Promover </a:t>
            </a:r>
            <a:r>
              <a:rPr lang="es-PE" sz="3800" dirty="0"/>
              <a:t>el </a:t>
            </a:r>
            <a:r>
              <a:rPr lang="es-PE" sz="3800" dirty="0">
                <a:solidFill>
                  <a:srgbClr val="FF0000"/>
                </a:solidFill>
              </a:rPr>
              <a:t>aprendizaje de lenguas extranjeras </a:t>
            </a:r>
            <a:r>
              <a:rPr lang="es-PE" sz="3800" dirty="0"/>
              <a:t>y la </a:t>
            </a:r>
            <a:r>
              <a:rPr lang="es-PE" sz="3800" dirty="0">
                <a:solidFill>
                  <a:srgbClr val="FF0000"/>
                </a:solidFill>
              </a:rPr>
              <a:t>traducción</a:t>
            </a:r>
            <a:r>
              <a:rPr lang="es-PE" sz="3800" dirty="0"/>
              <a:t> de lenguas originarias </a:t>
            </a:r>
            <a:r>
              <a:rPr lang="es-PE" sz="3800" dirty="0">
                <a:solidFill>
                  <a:srgbClr val="FF0000"/>
                </a:solidFill>
              </a:rPr>
              <a:t>a lenguas extranjeras</a:t>
            </a:r>
            <a:r>
              <a:rPr lang="es-PE" sz="3800" dirty="0"/>
              <a:t>. </a:t>
            </a:r>
            <a:endParaRPr lang="es-PE" sz="3800" dirty="0" smtClean="0"/>
          </a:p>
          <a:p>
            <a:pPr>
              <a:buFont typeface="Tw Cen MT" panose="020B0602020104020603" pitchFamily="34" charset="0"/>
              <a:buChar char="~"/>
            </a:pPr>
            <a:endParaRPr lang="es-PE" sz="38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3800" dirty="0" smtClean="0"/>
              <a:t>Realizar </a:t>
            </a:r>
            <a:r>
              <a:rPr lang="es-PE" sz="3800" dirty="0">
                <a:solidFill>
                  <a:srgbClr val="FF0000"/>
                </a:solidFill>
              </a:rPr>
              <a:t>concursos de neología </a:t>
            </a:r>
            <a:r>
              <a:rPr lang="es-PE" sz="3800" dirty="0"/>
              <a:t>y producción literaria en las escuelas y universidades</a:t>
            </a:r>
            <a:r>
              <a:rPr lang="es-PE" sz="3800" dirty="0" smtClean="0"/>
              <a:t>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38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3800" dirty="0" smtClean="0"/>
              <a:t>Crear </a:t>
            </a:r>
            <a:r>
              <a:rPr lang="es-PE" sz="3800" dirty="0"/>
              <a:t>una </a:t>
            </a:r>
            <a:r>
              <a:rPr lang="es-PE" sz="3800" dirty="0">
                <a:solidFill>
                  <a:srgbClr val="FF0000"/>
                </a:solidFill>
              </a:rPr>
              <a:t>cultura de la traducción </a:t>
            </a:r>
            <a:r>
              <a:rPr lang="es-PE" sz="3800" dirty="0"/>
              <a:t>en las comunidades originarias/indígenas</a:t>
            </a:r>
            <a:r>
              <a:rPr lang="es-PE" sz="3800" dirty="0" smtClean="0"/>
              <a:t>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3800" dirty="0"/>
          </a:p>
          <a:p>
            <a:pPr>
              <a:buFont typeface="Tw Cen MT" panose="020B0602020104020603" pitchFamily="34" charset="0"/>
              <a:buChar char="~"/>
            </a:pPr>
            <a:r>
              <a:rPr lang="es-PE" sz="3800" dirty="0" smtClean="0"/>
              <a:t>Hacer respetar los </a:t>
            </a:r>
            <a:r>
              <a:rPr lang="es-PE" sz="3800" dirty="0" smtClean="0">
                <a:solidFill>
                  <a:srgbClr val="FF0000"/>
                </a:solidFill>
              </a:rPr>
              <a:t>derechos de autor del traductor </a:t>
            </a:r>
            <a:r>
              <a:rPr lang="es-PE" sz="3800" dirty="0" smtClean="0"/>
              <a:t>(nombre, regalías y copyright).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38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3800" dirty="0"/>
              <a:t>Motivar a las nuevas generaciones para que consideren a la T/I como un nueva </a:t>
            </a:r>
            <a:r>
              <a:rPr lang="es-PE" sz="3800" dirty="0">
                <a:solidFill>
                  <a:srgbClr val="FF0000"/>
                </a:solidFill>
              </a:rPr>
              <a:t>salida laboral y </a:t>
            </a:r>
            <a:r>
              <a:rPr lang="es-PE" sz="3800" dirty="0" err="1">
                <a:solidFill>
                  <a:srgbClr val="FF0000"/>
                </a:solidFill>
              </a:rPr>
              <a:t>profesionalizante</a:t>
            </a:r>
            <a:r>
              <a:rPr lang="es-PE" sz="3800" dirty="0"/>
              <a:t>.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dirty="0" smtClean="0"/>
          </a:p>
          <a:p>
            <a:endParaRPr lang="es-PE" dirty="0"/>
          </a:p>
          <a:p>
            <a:endParaRPr lang="es-PE" dirty="0" smtClean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313411" y="6359236"/>
            <a:ext cx="10083339" cy="385788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 .</a:t>
            </a:r>
          </a:p>
          <a:p>
            <a:pPr algn="ctr"/>
            <a:r>
              <a:rPr lang="es-PE" sz="1400" dirty="0" smtClean="0"/>
              <a:t>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7867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</a:rPr>
              <a:t>Profesionalización</a:t>
            </a:r>
            <a:r>
              <a:rPr lang="es-PE" dirty="0" smtClean="0"/>
              <a:t> </a:t>
            </a:r>
            <a:endParaRPr lang="es-PE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523702" y="6126480"/>
            <a:ext cx="11287298" cy="618544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9123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profesionalización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0433" y="1907930"/>
            <a:ext cx="9720073" cy="4023360"/>
          </a:xfrm>
        </p:spPr>
        <p:txBody>
          <a:bodyPr>
            <a:normAutofit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Las instituciones formadoras </a:t>
            </a:r>
            <a:r>
              <a:rPr lang="es-PE" sz="2400" dirty="0"/>
              <a:t>de traductores e intérpretes </a:t>
            </a:r>
            <a:r>
              <a:rPr lang="es-PE" sz="2400" dirty="0" smtClean="0"/>
              <a:t>deben tener una política menos exocéntrica ampliar la oferta de lenguas de traducción a todas las lenguas indígenas/originarias en el nivel de </a:t>
            </a:r>
            <a:r>
              <a:rPr lang="es-PE" sz="2400" dirty="0" smtClean="0">
                <a:solidFill>
                  <a:srgbClr val="FF0000"/>
                </a:solidFill>
              </a:rPr>
              <a:t>pregrado</a:t>
            </a:r>
            <a:r>
              <a:rPr lang="es-PE" sz="2400" dirty="0">
                <a:solidFill>
                  <a:srgbClr val="FF0000"/>
                </a:solidFill>
              </a:rPr>
              <a:t>, </a:t>
            </a:r>
            <a:r>
              <a:rPr lang="es-PE" sz="2400" dirty="0" smtClean="0">
                <a:solidFill>
                  <a:srgbClr val="FF0000"/>
                </a:solidFill>
              </a:rPr>
              <a:t>segunda especialidad, diplomado y maestría.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 profesionalización de los traductores/intérpretes de lenguas facilita la </a:t>
            </a:r>
            <a:r>
              <a:rPr lang="es-PE" sz="2400" dirty="0" smtClean="0">
                <a:solidFill>
                  <a:srgbClr val="FF0000"/>
                </a:solidFill>
              </a:rPr>
              <a:t>inserción exitosa en el mercado laboral </a:t>
            </a:r>
            <a:r>
              <a:rPr lang="es-PE" sz="2400" dirty="0" smtClean="0"/>
              <a:t>peruano e internacional.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La </a:t>
            </a:r>
            <a:r>
              <a:rPr lang="es-PE" sz="2400" dirty="0" smtClean="0">
                <a:solidFill>
                  <a:srgbClr val="FF0000"/>
                </a:solidFill>
              </a:rPr>
              <a:t>agremiación</a:t>
            </a:r>
            <a:r>
              <a:rPr lang="es-PE" sz="2400" dirty="0" smtClean="0"/>
              <a:t>, siempre que no se atomice, es otra vía de profesionalización. </a:t>
            </a:r>
          </a:p>
          <a:p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088967" y="6309360"/>
            <a:ext cx="10864734" cy="13716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PERÚ“.</a:t>
            </a:r>
          </a:p>
          <a:p>
            <a:pPr algn="ctr"/>
            <a:r>
              <a:rPr lang="es-PE" sz="1400" dirty="0" smtClean="0"/>
              <a:t>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7906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PROFESIONALIZACIÓN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0439" y="1837592"/>
            <a:ext cx="10124520" cy="4023360"/>
          </a:xfrm>
        </p:spPr>
        <p:txBody>
          <a:bodyPr>
            <a:normAutofit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Los traductores de lenguas indígenas/originarios deben contar con una </a:t>
            </a:r>
            <a:r>
              <a:rPr lang="es-PE" sz="2400" dirty="0" smtClean="0">
                <a:solidFill>
                  <a:srgbClr val="FF0000"/>
                </a:solidFill>
              </a:rPr>
              <a:t>formación </a:t>
            </a:r>
            <a:r>
              <a:rPr lang="es-PE" sz="2400" dirty="0" smtClean="0">
                <a:solidFill>
                  <a:srgbClr val="FF0000"/>
                </a:solidFill>
              </a:rPr>
              <a:t>semejante a la de los traductores de lenguas occidentales</a:t>
            </a:r>
            <a:r>
              <a:rPr lang="es-PE" sz="2400" dirty="0" smtClean="0">
                <a:solidFill>
                  <a:srgbClr val="FF0000"/>
                </a:solidFill>
              </a:rPr>
              <a:t>:</a:t>
            </a:r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/>
              <a:t>Firma </a:t>
            </a:r>
            <a:r>
              <a:rPr lang="es-PE" sz="2400" dirty="0" smtClean="0"/>
              <a:t>de </a:t>
            </a:r>
            <a:r>
              <a:rPr lang="es-PE" sz="2400" dirty="0" smtClean="0">
                <a:solidFill>
                  <a:srgbClr val="FF0000"/>
                </a:solidFill>
              </a:rPr>
              <a:t>convenios con universidades</a:t>
            </a:r>
            <a:r>
              <a:rPr lang="es-PE" sz="2400" dirty="0" smtClean="0"/>
              <a:t>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Lenguas originarias </a:t>
            </a:r>
            <a:r>
              <a:rPr lang="es-PE" sz="2400" dirty="0" smtClean="0"/>
              <a:t>como lengua de aprendizaje.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Lenguas originarias como lenguas de traducción.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Formación de formadores. </a:t>
            </a:r>
            <a:r>
              <a:rPr lang="es-PE" sz="2400" dirty="0" smtClean="0"/>
              <a:t> </a:t>
            </a:r>
          </a:p>
          <a:p>
            <a:pPr lvl="2">
              <a:buFont typeface="Tw Cen MT" panose="020B0602020104020603" pitchFamily="34" charset="0"/>
              <a:buChar char="~"/>
            </a:pPr>
            <a:endParaRPr lang="es-PE" sz="2400" dirty="0" smtClean="0"/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Sinergia con </a:t>
            </a:r>
            <a:r>
              <a:rPr lang="es-PE" sz="2400" dirty="0" smtClean="0">
                <a:solidFill>
                  <a:srgbClr val="FF0000"/>
                </a:solidFill>
              </a:rPr>
              <a:t>Colegio de Traductores del Perú</a:t>
            </a:r>
            <a:r>
              <a:rPr lang="es-PE" sz="2400" dirty="0" smtClean="0"/>
              <a:t>.  </a:t>
            </a:r>
            <a:endParaRPr lang="es-PE" sz="2000" dirty="0" smtClean="0"/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000" dirty="0" smtClean="0"/>
              <a:t>Capítulo </a:t>
            </a:r>
            <a:r>
              <a:rPr lang="es-PE" sz="2000" dirty="0" smtClean="0"/>
              <a:t>de lenguas originarias e indígenas. </a:t>
            </a:r>
          </a:p>
          <a:p>
            <a:pPr>
              <a:buFont typeface="Tw Cen MT" panose="020B0602020104020603" pitchFamily="34" charset="0"/>
              <a:buChar char="~"/>
            </a:pPr>
            <a:endParaRPr lang="es-PE" dirty="0" smtClean="0"/>
          </a:p>
          <a:p>
            <a:pPr lvl="1"/>
            <a:endParaRPr lang="es-PE" dirty="0" smtClean="0"/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274885" y="6154614"/>
            <a:ext cx="10554126" cy="41324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60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profesionalización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934308"/>
            <a:ext cx="9720073" cy="4375052"/>
          </a:xfrm>
        </p:spPr>
        <p:txBody>
          <a:bodyPr>
            <a:normAutofit fontScale="92500" lnSpcReduction="20000"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3000" dirty="0" smtClean="0">
                <a:solidFill>
                  <a:srgbClr val="FF0000"/>
                </a:solidFill>
              </a:rPr>
              <a:t>ESPECIALIZACIÓN PROFESIONAL</a:t>
            </a:r>
            <a:r>
              <a:rPr lang="es-PE" sz="3000" dirty="0" smtClean="0"/>
              <a:t>: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Terminólogos.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Neólogos</a:t>
            </a:r>
            <a:r>
              <a:rPr lang="es-PE" sz="2600" dirty="0" smtClean="0"/>
              <a:t>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 smtClean="0"/>
              <a:t>Profesores de lenguas con propósitos específicos.</a:t>
            </a:r>
            <a:endParaRPr lang="es-PE" sz="2600" dirty="0"/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Lingüistas andinos y amazónicos.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Especialistas en tecnologías de la información y la comunicación.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Traductores </a:t>
            </a:r>
            <a:r>
              <a:rPr lang="es-PE" sz="2600" dirty="0" smtClean="0"/>
              <a:t>generales.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 smtClean="0"/>
              <a:t>Traductores literarios.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 smtClean="0"/>
              <a:t>Traductores especializados.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 smtClean="0"/>
              <a:t>Intérpretes comunitarios/de servicios públicos.</a:t>
            </a:r>
            <a:endParaRPr lang="es-PE" sz="2600" dirty="0"/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600" dirty="0"/>
              <a:t>Correctores de estilo</a:t>
            </a:r>
            <a:r>
              <a:rPr lang="es-PE" sz="1700" dirty="0"/>
              <a:t>.</a:t>
            </a:r>
          </a:p>
          <a:p>
            <a:pPr marL="128016" lvl="1" indent="0">
              <a:buNone/>
            </a:pP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024129" y="6105698"/>
            <a:ext cx="10501468" cy="27432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 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210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2564" y="1313411"/>
            <a:ext cx="9720073" cy="5544589"/>
          </a:xfrm>
        </p:spPr>
        <p:txBody>
          <a:bodyPr>
            <a:noAutofit/>
          </a:bodyPr>
          <a:lstStyle/>
          <a:p>
            <a:pPr algn="ctr"/>
            <a:r>
              <a:rPr lang="es-PE" sz="3200" dirty="0" smtClean="0"/>
              <a:t>Compete </a:t>
            </a:r>
            <a:r>
              <a:rPr lang="es-PE" sz="3200" dirty="0"/>
              <a:t>a las comunidades </a:t>
            </a:r>
            <a:r>
              <a:rPr lang="es-PE" sz="3200" dirty="0" smtClean="0"/>
              <a:t>originarias, </a:t>
            </a:r>
            <a:r>
              <a:rPr lang="es-PE" sz="3200" dirty="0"/>
              <a:t>o indígenas, la toma </a:t>
            </a:r>
            <a:r>
              <a:rPr lang="es-PE" sz="3200" dirty="0" smtClean="0"/>
              <a:t>de decisiones </a:t>
            </a:r>
            <a:r>
              <a:rPr lang="es-PE" sz="3200" dirty="0"/>
              <a:t>respecto de la planificación traductora de las lenguas originarias: son </a:t>
            </a:r>
            <a:r>
              <a:rPr lang="es-PE" sz="3200" dirty="0" smtClean="0"/>
              <a:t>ellas quienes</a:t>
            </a:r>
            <a:r>
              <a:rPr lang="es-PE" sz="3200" dirty="0"/>
              <a:t>, de acuerdo con sus propias necesidades e intereses, deberán determinar </a:t>
            </a:r>
            <a:r>
              <a:rPr lang="es-PE" sz="3200" dirty="0" smtClean="0">
                <a:solidFill>
                  <a:srgbClr val="FF0000"/>
                </a:solidFill>
              </a:rPr>
              <a:t>“</a:t>
            </a:r>
            <a:r>
              <a:rPr lang="es-PE" sz="3200" b="1" dirty="0" smtClean="0">
                <a:solidFill>
                  <a:srgbClr val="FF0000"/>
                </a:solidFill>
              </a:rPr>
              <a:t>lo traducible</a:t>
            </a:r>
            <a:r>
              <a:rPr lang="es-PE" sz="3200" b="1" dirty="0">
                <a:solidFill>
                  <a:srgbClr val="FF0000"/>
                </a:solidFill>
              </a:rPr>
              <a:t>” y lo “no traducible” </a:t>
            </a:r>
            <a:r>
              <a:rPr lang="es-PE" sz="3200" dirty="0"/>
              <a:t>de sus lenguas al español u otras lenguas, o del </a:t>
            </a:r>
            <a:r>
              <a:rPr lang="es-PE" sz="3200" dirty="0" smtClean="0"/>
              <a:t>español u </a:t>
            </a:r>
            <a:r>
              <a:rPr lang="es-PE" sz="3200" dirty="0"/>
              <a:t>otras lenguas a sus </a:t>
            </a:r>
            <a:r>
              <a:rPr lang="es-PE" sz="3200" dirty="0" smtClean="0"/>
              <a:t>lenguas, </a:t>
            </a:r>
            <a:r>
              <a:rPr lang="es-PE" sz="3200" dirty="0"/>
              <a:t>así como </a:t>
            </a:r>
            <a:r>
              <a:rPr lang="es-PE" sz="3200" dirty="0" smtClean="0"/>
              <a:t>los géneros textuales que ameritan traducción urgente debido al fuerte impacto que causarán en sus lugares de origen. </a:t>
            </a:r>
            <a:endParaRPr lang="es-PE" sz="32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914400" y="6362639"/>
            <a:ext cx="10237315" cy="27432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3325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ESQUEMA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Tw Cen MT" panose="020B0602020104020603" pitchFamily="34" charset="0"/>
              <a:buChar char="~"/>
            </a:pPr>
            <a:r>
              <a:rPr lang="es-PE" dirty="0" smtClean="0"/>
              <a:t>MÉTODOS DE TRADUCCIÓN </a:t>
            </a:r>
          </a:p>
          <a:p>
            <a:pPr algn="ctr">
              <a:buFont typeface="Tw Cen MT" panose="020B0602020104020603" pitchFamily="34" charset="0"/>
              <a:buChar char="~"/>
            </a:pPr>
            <a:endParaRPr lang="es-PE" dirty="0" smtClean="0"/>
          </a:p>
          <a:p>
            <a:pPr algn="ctr">
              <a:buFont typeface="Tw Cen MT" panose="020B0602020104020603" pitchFamily="34" charset="0"/>
              <a:buChar char="~"/>
            </a:pPr>
            <a:r>
              <a:rPr lang="es-PE" dirty="0" smtClean="0"/>
              <a:t>REPOSITORIOS</a:t>
            </a:r>
          </a:p>
          <a:p>
            <a:pPr algn="ctr">
              <a:buFont typeface="Tw Cen MT" panose="020B0602020104020603" pitchFamily="34" charset="0"/>
              <a:buChar char="~"/>
            </a:pPr>
            <a:endParaRPr lang="es-PE" dirty="0" smtClean="0"/>
          </a:p>
          <a:p>
            <a:pPr algn="ctr">
              <a:buFont typeface="Tw Cen MT" panose="020B0602020104020603" pitchFamily="34" charset="0"/>
              <a:buChar char="~"/>
            </a:pPr>
            <a:r>
              <a:rPr lang="es-PE" dirty="0" smtClean="0"/>
              <a:t>ACTITUD </a:t>
            </a:r>
            <a:r>
              <a:rPr lang="es-PE" dirty="0"/>
              <a:t>LINGÜÍSTICA </a:t>
            </a:r>
            <a:endParaRPr lang="es-PE" dirty="0" smtClean="0"/>
          </a:p>
          <a:p>
            <a:pPr>
              <a:buFont typeface="Tw Cen MT" panose="020B0602020104020603" pitchFamily="34" charset="0"/>
              <a:buChar char="~"/>
            </a:pPr>
            <a:endParaRPr lang="es-PE" dirty="0" smtClean="0"/>
          </a:p>
          <a:p>
            <a:pPr algn="ctr">
              <a:buFont typeface="Tw Cen MT" panose="020B0602020104020603" pitchFamily="34" charset="0"/>
              <a:buChar char="~"/>
            </a:pPr>
            <a:r>
              <a:rPr lang="es-PE" sz="2800" b="1" dirty="0" smtClean="0">
                <a:solidFill>
                  <a:srgbClr val="FF0000"/>
                </a:solidFill>
              </a:rPr>
              <a:t>PROFESIONALIZACIÓN</a:t>
            </a:r>
            <a:endParaRPr lang="es-PE" sz="2800" b="1" dirty="0">
              <a:solidFill>
                <a:srgbClr val="FF0000"/>
              </a:solidFill>
            </a:endParaRPr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914400" y="6197099"/>
            <a:ext cx="10764982" cy="626857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PERÚ“.</a:t>
            </a:r>
          </a:p>
          <a:p>
            <a:pPr algn="ctr"/>
            <a:r>
              <a:rPr lang="es-PE" sz="1400" dirty="0" smtClean="0"/>
              <a:t> PROF. ROSA LUNA - UPC</a:t>
            </a:r>
            <a:r>
              <a:rPr lang="es-PE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019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7776" y="881149"/>
            <a:ext cx="9846426" cy="5428211"/>
          </a:xfrm>
        </p:spPr>
        <p:txBody>
          <a:bodyPr>
            <a:normAutofit/>
          </a:bodyPr>
          <a:lstStyle/>
          <a:p>
            <a:pPr algn="ctr"/>
            <a:r>
              <a:rPr lang="es-PE" sz="4000" dirty="0"/>
              <a:t>Gloria </a:t>
            </a:r>
            <a:r>
              <a:rPr lang="es-PE" sz="4000" dirty="0" err="1"/>
              <a:t>Garbarini</a:t>
            </a:r>
            <a:r>
              <a:rPr lang="es-PE" sz="4000" dirty="0"/>
              <a:t> (</a:t>
            </a:r>
            <a:r>
              <a:rPr lang="es-PE" sz="4000" dirty="0" smtClean="0"/>
              <a:t>2007) </a:t>
            </a:r>
            <a:r>
              <a:rPr lang="es-PE" sz="4000" dirty="0" err="1" smtClean="0"/>
              <a:t>traductóloga</a:t>
            </a:r>
            <a:r>
              <a:rPr lang="es-PE" sz="4000" dirty="0" smtClean="0"/>
              <a:t> e investigadora de lengua mapuche, subraya “la importancia </a:t>
            </a:r>
            <a:r>
              <a:rPr lang="es-PE" sz="4000" dirty="0"/>
              <a:t>capital de recopilar las traducciones y de </a:t>
            </a:r>
            <a:r>
              <a:rPr lang="es-PE" sz="4000" dirty="0">
                <a:solidFill>
                  <a:srgbClr val="FF0000"/>
                </a:solidFill>
              </a:rPr>
              <a:t>estudiar las motivaciones </a:t>
            </a:r>
            <a:r>
              <a:rPr lang="es-PE" sz="4000" dirty="0" smtClean="0">
                <a:solidFill>
                  <a:srgbClr val="FF0000"/>
                </a:solidFill>
              </a:rPr>
              <a:t>que subyacen </a:t>
            </a:r>
            <a:r>
              <a:rPr lang="es-PE" sz="4000" dirty="0">
                <a:solidFill>
                  <a:srgbClr val="FF0000"/>
                </a:solidFill>
              </a:rPr>
              <a:t>a los diversos encargos de traducción permitirá saber el grado de </a:t>
            </a:r>
            <a:r>
              <a:rPr lang="es-PE" sz="4000" dirty="0" smtClean="0">
                <a:solidFill>
                  <a:srgbClr val="FF0000"/>
                </a:solidFill>
              </a:rPr>
              <a:t>disposición de </a:t>
            </a:r>
            <a:r>
              <a:rPr lang="es-PE" sz="4000" dirty="0">
                <a:solidFill>
                  <a:srgbClr val="FF0000"/>
                </a:solidFill>
              </a:rPr>
              <a:t>los </a:t>
            </a:r>
            <a:r>
              <a:rPr lang="es-PE" sz="4000" dirty="0" smtClean="0">
                <a:solidFill>
                  <a:srgbClr val="FF0000"/>
                </a:solidFill>
              </a:rPr>
              <a:t>pueblos originarios </a:t>
            </a:r>
            <a:r>
              <a:rPr lang="es-PE" sz="4000" dirty="0">
                <a:solidFill>
                  <a:srgbClr val="FF0000"/>
                </a:solidFill>
              </a:rPr>
              <a:t>a defender sus conocimientos por medio de las </a:t>
            </a:r>
            <a:r>
              <a:rPr lang="es-PE" sz="4000" dirty="0" smtClean="0">
                <a:solidFill>
                  <a:srgbClr val="FF0000"/>
                </a:solidFill>
              </a:rPr>
              <a:t>traducciones”.</a:t>
            </a:r>
            <a:endParaRPr lang="es-PE" sz="2800" dirty="0">
              <a:solidFill>
                <a:srgbClr val="FF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064029" y="6309360"/>
            <a:ext cx="10000211" cy="27432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7342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redondeado 4"/>
          <p:cNvSpPr/>
          <p:nvPr/>
        </p:nvSpPr>
        <p:spPr>
          <a:xfrm>
            <a:off x="2568633" y="1828799"/>
            <a:ext cx="7448203" cy="288451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4000" dirty="0" smtClean="0"/>
              <a:t>MUCHAS GRACIAS </a:t>
            </a:r>
          </a:p>
          <a:p>
            <a:pPr algn="ctr"/>
            <a:endParaRPr lang="es-PE" sz="2400" dirty="0" smtClean="0"/>
          </a:p>
          <a:p>
            <a:pPr algn="ctr"/>
            <a:r>
              <a:rPr lang="es-PE" sz="2400" dirty="0" smtClean="0"/>
              <a:t>rosalunagarcia@gmail.com</a:t>
            </a:r>
            <a:endParaRPr lang="es-PE" sz="2400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1163782" y="6134793"/>
            <a:ext cx="10208029" cy="610231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5814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82633" y="4652566"/>
            <a:ext cx="7772400" cy="1463040"/>
          </a:xfrm>
        </p:spPr>
        <p:txBody>
          <a:bodyPr/>
          <a:lstStyle/>
          <a:p>
            <a:r>
              <a:rPr lang="es-PE" dirty="0" smtClean="0">
                <a:solidFill>
                  <a:srgbClr val="FF0000"/>
                </a:solidFill>
              </a:rPr>
              <a:t>Método de traducción</a:t>
            </a:r>
            <a:endParaRPr lang="es-PE" dirty="0">
              <a:solidFill>
                <a:srgbClr val="FF0000"/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1429789" y="6192982"/>
            <a:ext cx="9385069" cy="504515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0959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TRADUCCIÓN COLABORATIVA </a:t>
            </a:r>
            <a:r>
              <a:rPr lang="es-PE" dirty="0" smtClean="0"/>
              <a:t/>
            </a:r>
            <a:br>
              <a:rPr lang="es-PE" dirty="0" smtClean="0"/>
            </a:br>
            <a:r>
              <a:rPr lang="es-PE" sz="4000" dirty="0" smtClean="0"/>
              <a:t>(</a:t>
            </a:r>
            <a:r>
              <a:rPr lang="es-PE" sz="4000" dirty="0" smtClean="0"/>
              <a:t>PROYECTOS DE TRADUCCIÓN)</a:t>
            </a:r>
            <a:endParaRPr lang="es-PE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Traducción </a:t>
            </a:r>
            <a:r>
              <a:rPr lang="es-PE" sz="2400" dirty="0" smtClean="0">
                <a:solidFill>
                  <a:srgbClr val="FF0000"/>
                </a:solidFill>
              </a:rPr>
              <a:t>actividad</a:t>
            </a:r>
            <a:r>
              <a:rPr lang="es-PE" sz="2400" dirty="0" smtClean="0"/>
              <a:t> eminentemente </a:t>
            </a:r>
            <a:r>
              <a:rPr lang="es-PE" sz="2400" dirty="0" smtClean="0">
                <a:solidFill>
                  <a:srgbClr val="FF0000"/>
                </a:solidFill>
              </a:rPr>
              <a:t>colectiva</a:t>
            </a:r>
            <a:r>
              <a:rPr lang="es-PE" sz="2400" dirty="0" smtClean="0"/>
              <a:t>: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Garantiza la calidad del producto.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Fuente ideal para crear palabras y términos.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Espacio para consensuar equivalencias.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Involucra a múltiples actores lingüísticos (traductores, revisores, terminólogos, documentalistas y correctores).</a:t>
            </a:r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Traducciones individuales revisadas por pares</a:t>
            </a:r>
            <a:r>
              <a:rPr lang="es-PE" sz="2400" dirty="0" smtClean="0"/>
              <a:t>.</a:t>
            </a:r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/>
              <a:t>Método de </a:t>
            </a:r>
            <a:r>
              <a:rPr lang="es-PE" sz="2400" dirty="0" err="1" smtClean="0">
                <a:solidFill>
                  <a:srgbClr val="FF0000"/>
                </a:solidFill>
              </a:rPr>
              <a:t>retraducción</a:t>
            </a:r>
            <a:r>
              <a:rPr lang="es-PE" sz="2400" dirty="0"/>
              <a:t> </a:t>
            </a:r>
            <a:r>
              <a:rPr lang="es-PE" sz="2400" dirty="0" smtClean="0"/>
              <a:t>para garantizar la calidad del producto. </a:t>
            </a: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endParaRPr lang="es-PE" dirty="0"/>
          </a:p>
          <a:p>
            <a:pPr>
              <a:buFont typeface="Tw Cen MT" panose="020B0602020104020603" pitchFamily="34" charset="0"/>
              <a:buChar char="~"/>
            </a:pPr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889462" y="6134793"/>
            <a:ext cx="10191403" cy="610231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894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</a:rPr>
              <a:t>REPOSITORIOS</a:t>
            </a:r>
            <a:r>
              <a:rPr lang="es-PE" dirty="0" smtClean="0"/>
              <a:t> </a:t>
            </a:r>
            <a:endParaRPr lang="es-PE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1521229" y="6276109"/>
            <a:ext cx="9223163" cy="468915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 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13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249382"/>
            <a:ext cx="9720072" cy="1835450"/>
          </a:xfrm>
        </p:spPr>
        <p:txBody>
          <a:bodyPr/>
          <a:lstStyle/>
          <a:p>
            <a:r>
              <a:rPr lang="es-PE" dirty="0" smtClean="0"/>
              <a:t>¿QUÉ ES UN REPOSITORIO? 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945178"/>
            <a:ext cx="9720073" cy="4364182"/>
          </a:xfrm>
        </p:spPr>
        <p:txBody>
          <a:bodyPr>
            <a:normAutofit/>
          </a:bodyPr>
          <a:lstStyle/>
          <a:p>
            <a:pPr algn="ctr"/>
            <a:r>
              <a:rPr lang="es-PE" sz="4400" dirty="0" smtClean="0"/>
              <a:t>Sitio web, de libre acceso, que </a:t>
            </a:r>
            <a:r>
              <a:rPr lang="es-PE" sz="4400" dirty="0" smtClean="0">
                <a:solidFill>
                  <a:srgbClr val="FF0000"/>
                </a:solidFill>
              </a:rPr>
              <a:t>almacena, preserva y difunde producción de diversa índole relativa a las comunidades indígenas y originarias. </a:t>
            </a:r>
            <a:endParaRPr lang="es-PE" sz="4400" dirty="0" smtClean="0">
              <a:solidFill>
                <a:srgbClr val="FF0000"/>
              </a:solidFill>
            </a:endParaRPr>
          </a:p>
          <a:p>
            <a:pPr algn="ctr"/>
            <a:r>
              <a:rPr lang="es-PE" sz="4400" dirty="0" smtClean="0">
                <a:solidFill>
                  <a:srgbClr val="FF0000"/>
                </a:solidFill>
              </a:rPr>
              <a:t>HERRAMIENTA DE VISIBILIDAD.</a:t>
            </a:r>
            <a:r>
              <a:rPr lang="es-PE" sz="4800" dirty="0" smtClean="0">
                <a:solidFill>
                  <a:srgbClr val="FF0000"/>
                </a:solidFill>
              </a:rPr>
              <a:t> </a:t>
            </a:r>
            <a:endParaRPr lang="es-PE" sz="4800" dirty="0" smtClean="0">
              <a:solidFill>
                <a:srgbClr val="FF0000"/>
              </a:solidFill>
            </a:endParaRPr>
          </a:p>
          <a:p>
            <a:pPr algn="ctr"/>
            <a:endParaRPr lang="es-PE" dirty="0" smtClean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024128" y="5885411"/>
            <a:ext cx="10247930" cy="859613"/>
          </a:xfrm>
        </p:spPr>
        <p:txBody>
          <a:bodyPr/>
          <a:lstStyle/>
          <a:p>
            <a:pPr algn="ctr"/>
            <a:r>
              <a:rPr lang="es-PE" sz="1600" dirty="0" smtClean="0"/>
              <a:t>SIMPOSIO INTERNACIONAL "TRADUCCIÓN E INTERPRETACIÓN EN LAS LENGUAS ORIGINARIAS DEL PERÚ“. </a:t>
            </a:r>
          </a:p>
          <a:p>
            <a:pPr algn="ctr"/>
            <a:r>
              <a:rPr lang="es-PE" sz="1600" dirty="0" smtClean="0"/>
              <a:t>PROF. ROSA LUNA - UPC.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111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Repositorio digital DE LENGUAS INDÍGENAS Y ORIGINARIAS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ARCHIVOS DE FUENTES LEXICOGRÁFICAS Y TERMINOGRÁFICAS POR LENGUAS Y DIALECTOS: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Diccionarios generales monolingües, bilingües.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 smtClean="0"/>
              <a:t>Diccionarios especializados monolingües, bilingües</a:t>
            </a:r>
            <a:r>
              <a:rPr lang="es-PE" sz="2400" dirty="0" smtClean="0"/>
              <a:t>.</a:t>
            </a:r>
          </a:p>
          <a:p>
            <a:pPr marL="310896" lvl="2" indent="0">
              <a:buNone/>
            </a:pPr>
            <a:endParaRPr lang="es-PE" sz="2400" dirty="0" smtClean="0"/>
          </a:p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ARCHIVOS DE MATERIAL DIDÁCTICO</a:t>
            </a:r>
            <a:r>
              <a:rPr lang="es-PE" sz="2400" dirty="0" smtClean="0"/>
              <a:t>: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/>
              <a:t>B</a:t>
            </a:r>
            <a:r>
              <a:rPr lang="es-PE" sz="2400" dirty="0" smtClean="0"/>
              <a:t>ilingüe </a:t>
            </a:r>
            <a:r>
              <a:rPr lang="es-PE" sz="2400" dirty="0" smtClean="0"/>
              <a:t>y monolingüe.</a:t>
            </a:r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024128" y="6018416"/>
            <a:ext cx="9998549" cy="498008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</a:t>
            </a:r>
          </a:p>
          <a:p>
            <a:pPr algn="ctr"/>
            <a:r>
              <a:rPr lang="es-PE" sz="1400" dirty="0" smtClean="0"/>
              <a:t>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6316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REPOSITORIO DIGITAL DE LENGUAS INDÍGENAS Y ORIGINARIAS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>
                <a:solidFill>
                  <a:srgbClr val="FF0000"/>
                </a:solidFill>
              </a:rPr>
              <a:t>ARCHIVOS DE MATERIAL MULTIMEDIA</a:t>
            </a:r>
            <a:r>
              <a:rPr lang="es-PE" sz="2400" dirty="0"/>
              <a:t>: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/>
              <a:t>Videos en lenguas originarias. 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/>
              <a:t>Subtitulados y doblajes a lenguas originarias.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/>
              <a:t>Audios, etc</a:t>
            </a:r>
            <a:r>
              <a:rPr lang="es-PE" sz="1600" dirty="0" smtClean="0"/>
              <a:t>.</a:t>
            </a:r>
          </a:p>
          <a:p>
            <a:pPr lvl="2">
              <a:buFont typeface="Tw Cen MT" panose="020B0602020104020603" pitchFamily="34" charset="0"/>
              <a:buChar char="~"/>
            </a:pPr>
            <a:endParaRPr lang="es-PE" sz="1600" dirty="0" smtClean="0"/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800" dirty="0">
                <a:solidFill>
                  <a:srgbClr val="FF0000"/>
                </a:solidFill>
              </a:rPr>
              <a:t>ARCHIVOS DE TEXTOS NO ESPECIALIZADOS:</a:t>
            </a:r>
          </a:p>
          <a:p>
            <a:pPr lvl="2">
              <a:buFont typeface="Tw Cen MT" panose="020B0602020104020603" pitchFamily="34" charset="0"/>
              <a:buChar char="~"/>
            </a:pPr>
            <a:r>
              <a:rPr lang="es-PE" sz="2400" dirty="0"/>
              <a:t>Periodísticos, publicitarios, etc.</a:t>
            </a:r>
          </a:p>
          <a:p>
            <a:pPr lvl="1">
              <a:buFont typeface="Tw Cen MT" panose="020B0602020104020603" pitchFamily="34" charset="0"/>
              <a:buChar char="~"/>
            </a:pPr>
            <a:endParaRPr lang="es-PE" dirty="0"/>
          </a:p>
          <a:p>
            <a:pPr lvl="1">
              <a:buFont typeface="Tw Cen MT" panose="020B0602020104020603" pitchFamily="34" charset="0"/>
              <a:buChar char="~"/>
            </a:pPr>
            <a:endParaRPr lang="es-PE" dirty="0"/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889462" y="5750668"/>
            <a:ext cx="10328755" cy="759860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219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REPOSITORIO DIGITAL DE LENGUAS INDÍGENAS Y ORIGINARIAS 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24128" y="2286000"/>
            <a:ext cx="10198054" cy="4023360"/>
          </a:xfrm>
        </p:spPr>
        <p:txBody>
          <a:bodyPr>
            <a:normAutofit/>
          </a:bodyPr>
          <a:lstStyle/>
          <a:p>
            <a:pPr>
              <a:buFont typeface="Tw Cen MT" panose="020B0602020104020603" pitchFamily="34" charset="0"/>
              <a:buChar char="~"/>
            </a:pPr>
            <a:r>
              <a:rPr lang="es-PE" sz="2400" dirty="0" smtClean="0">
                <a:solidFill>
                  <a:srgbClr val="FF0000"/>
                </a:solidFill>
              </a:rPr>
              <a:t>ARCHIVOS DE TRADUCCIONES:</a:t>
            </a:r>
          </a:p>
          <a:p>
            <a:pPr marL="0" indent="0">
              <a:buNone/>
            </a:pPr>
            <a:endParaRPr lang="es-PE" sz="2400" dirty="0" smtClean="0">
              <a:solidFill>
                <a:srgbClr val="FF0000"/>
              </a:solidFill>
            </a:endParaRPr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/>
              <a:t>Traducciones </a:t>
            </a:r>
            <a:r>
              <a:rPr lang="es-PE" sz="2400" dirty="0" smtClean="0"/>
              <a:t>del español a las diferentes lenguas/dialectos originarios/indígenas</a:t>
            </a:r>
            <a:r>
              <a:rPr lang="es-PE" sz="2400" dirty="0" smtClean="0"/>
              <a:t>.</a:t>
            </a:r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/>
              <a:t>Traducciones </a:t>
            </a:r>
            <a:r>
              <a:rPr lang="es-PE" sz="2400" dirty="0" smtClean="0"/>
              <a:t>al español de los diferentes lenguas/dialectos originarios/indígenas. </a:t>
            </a:r>
            <a:endParaRPr lang="es-PE" sz="2400" dirty="0" smtClean="0"/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/>
              <a:t>Traducciones </a:t>
            </a:r>
            <a:r>
              <a:rPr lang="es-PE" sz="2400" dirty="0" smtClean="0"/>
              <a:t>de lenguas indígenas/originarias a otras lenguas occidentales. </a:t>
            </a:r>
            <a:endParaRPr lang="es-PE" sz="2400" dirty="0" smtClean="0"/>
          </a:p>
          <a:p>
            <a:pPr lvl="1">
              <a:buFont typeface="Tw Cen MT" panose="020B0602020104020603" pitchFamily="34" charset="0"/>
              <a:buChar char="~"/>
            </a:pPr>
            <a:r>
              <a:rPr lang="es-PE" sz="2400" dirty="0" smtClean="0"/>
              <a:t>Traducciones </a:t>
            </a:r>
            <a:r>
              <a:rPr lang="es-PE" sz="2400" dirty="0" smtClean="0"/>
              <a:t>de lenguas indígenas/originarias a otras lenguas indígenas/originarias.</a:t>
            </a:r>
          </a:p>
          <a:p>
            <a:pPr lvl="1">
              <a:buFont typeface="Tw Cen MT" panose="020B0602020104020603" pitchFamily="34" charset="0"/>
              <a:buChar char="~"/>
            </a:pPr>
            <a:endParaRPr lang="es-PE" sz="2000" dirty="0" smtClean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1271848" y="6309360"/>
            <a:ext cx="10324408" cy="435664"/>
          </a:xfrm>
        </p:spPr>
        <p:txBody>
          <a:bodyPr/>
          <a:lstStyle/>
          <a:p>
            <a:pPr algn="ctr"/>
            <a:r>
              <a:rPr lang="es-PE" sz="1400" dirty="0" smtClean="0"/>
              <a:t>SIMPOSIO INTERNACIONAL "TRADUCCIÓN E INTERPRETACIÓN EN LAS LENGUAS ORIGINARIAS DEL PERÚ". PROF. ROSA LUNA - UPC.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5338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1448</TotalTime>
  <Words>1267</Words>
  <Application>Microsoft Office PowerPoint</Application>
  <PresentationFormat>Panorámica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Calibri</vt:lpstr>
      <vt:lpstr>Tw Cen MT</vt:lpstr>
      <vt:lpstr>Tw Cen MT Condensed</vt:lpstr>
      <vt:lpstr>Wingdings 3</vt:lpstr>
      <vt:lpstr>Integral</vt:lpstr>
      <vt:lpstr>Instauración de BUENAS PRÁCTICAS DE LA TRADUCCIÓN EN LENGUAS INDÍGENAS Y ORIGINARIAS</vt:lpstr>
      <vt:lpstr>ESQUEMA</vt:lpstr>
      <vt:lpstr>Método de traducción</vt:lpstr>
      <vt:lpstr>TRADUCCIÓN COLABORATIVA  (PROYECTOS DE TRADUCCIÓN)</vt:lpstr>
      <vt:lpstr>REPOSITORIOS </vt:lpstr>
      <vt:lpstr>¿QUÉ ES UN REPOSITORIO? </vt:lpstr>
      <vt:lpstr>Repositorio digital DE LENGUAS INDÍGENAS Y ORIGINARIAS</vt:lpstr>
      <vt:lpstr>REPOSITORIO DIGITAL DE LENGUAS INDÍGENAS Y ORIGINARIAS</vt:lpstr>
      <vt:lpstr>REPOSITORIO DIGITAL DE LENGUAS INDÍGENAS Y ORIGINARIAS </vt:lpstr>
      <vt:lpstr>Actitud de los hablantes</vt:lpstr>
      <vt:lpstr>Actitud lingüística y traductora</vt:lpstr>
      <vt:lpstr>Actitud lingüística y traductora</vt:lpstr>
      <vt:lpstr>Actitud lingüística y traductora</vt:lpstr>
      <vt:lpstr>Actitud lingüística y traductora </vt:lpstr>
      <vt:lpstr>Profesionalización </vt:lpstr>
      <vt:lpstr>profesionalización</vt:lpstr>
      <vt:lpstr>PROFESIONALIZACIÓN</vt:lpstr>
      <vt:lpstr>profesionalización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BUENAS PRÁCTICAS DE LA TRADUCCIÓN EN LENGUAS ORIGINARIAS</dc:title>
  <dc:creator>Rosa</dc:creator>
  <cp:lastModifiedBy>Rosa</cp:lastModifiedBy>
  <cp:revision>43</cp:revision>
  <dcterms:created xsi:type="dcterms:W3CDTF">2016-03-13T17:52:37Z</dcterms:created>
  <dcterms:modified xsi:type="dcterms:W3CDTF">2016-03-21T19:12:14Z</dcterms:modified>
</cp:coreProperties>
</file>